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59" r:id="rId5"/>
    <p:sldId id="258" r:id="rId6"/>
    <p:sldId id="274" r:id="rId7"/>
    <p:sldId id="275" r:id="rId8"/>
    <p:sldId id="262" r:id="rId9"/>
    <p:sldId id="263" r:id="rId10"/>
    <p:sldId id="276" r:id="rId11"/>
    <p:sldId id="278" r:id="rId12"/>
    <p:sldId id="277" r:id="rId13"/>
    <p:sldId id="264" r:id="rId14"/>
    <p:sldId id="279" r:id="rId15"/>
    <p:sldId id="265" r:id="rId16"/>
    <p:sldId id="266" r:id="rId17"/>
    <p:sldId id="267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8" autoAdjust="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055544193339469"/>
          <c:y val="1.6393442622950821E-2"/>
          <c:w val="0.84563503425708153"/>
          <c:h val="0.88410761154855644"/>
        </c:manualLayout>
      </c:layout>
      <c:barChart>
        <c:barDir val="col"/>
        <c:grouping val="clustered"/>
        <c:ser>
          <c:idx val="0"/>
          <c:order val="0"/>
          <c:cat>
            <c:strRef>
              <c:f>Sheet1!$A$2:$A$4</c:f>
              <c:strCache>
                <c:ptCount val="3"/>
                <c:pt idx="0">
                  <c:v>windshield washer fluid</c:v>
                </c:pt>
                <c:pt idx="1">
                  <c:v>brake fluid</c:v>
                </c:pt>
                <c:pt idx="2">
                  <c:v>antifreeze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0.1</c:v>
                </c:pt>
                <c:pt idx="1">
                  <c:v>2.5000000000000001E-2</c:v>
                </c:pt>
                <c:pt idx="2" formatCode="0.00%">
                  <c:v>0.2</c:v>
                </c:pt>
              </c:numCache>
            </c:numRef>
          </c:val>
        </c:ser>
        <c:axId val="55867264"/>
        <c:axId val="56351744"/>
      </c:barChart>
      <c:catAx>
        <c:axId val="55867264"/>
        <c:scaling>
          <c:orientation val="minMax"/>
        </c:scaling>
        <c:axPos val="b"/>
        <c:tickLblPos val="nextTo"/>
        <c:crossAx val="56351744"/>
        <c:crosses val="autoZero"/>
        <c:auto val="1"/>
        <c:lblAlgn val="ctr"/>
        <c:lblOffset val="100"/>
      </c:catAx>
      <c:valAx>
        <c:axId val="563517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pollutant tolerated</a:t>
                </a:r>
              </a:p>
            </c:rich>
          </c:tx>
          <c:layout/>
        </c:title>
        <c:numFmt formatCode="0%" sourceLinked="1"/>
        <c:tickLblPos val="nextTo"/>
        <c:crossAx val="55867264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1132D74-0788-4041-98FF-EE55F8E23F29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FD0250F-1DB8-464E-91FC-DA36FEC4BF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hms.org/jaeh_3_2_sherry.html" TargetMode="External"/><Relationship Id="rId2" Type="http://schemas.openxmlformats.org/officeDocument/2006/relationships/hyperlink" Target="http://ijt.sagepub.com/cgi/content/abstract/23/1/5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tsdr.cdc.gov/tfacts96.html" TargetMode="External"/><Relationship Id="rId5" Type="http://schemas.openxmlformats.org/officeDocument/2006/relationships/hyperlink" Target="https://fscimage.fishersci.com/msds/89493.htm" TargetMode="External"/><Relationship Id="rId4" Type="http://schemas.openxmlformats.org/officeDocument/2006/relationships/hyperlink" Target="http://www.jtbaker.com/msds/englishhtml/e5125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685800"/>
            <a:ext cx="7406640" cy="253570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Toxicity of Automotive Runoff on Daphnia.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5029200"/>
            <a:ext cx="33528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Morgan Dutrow</a:t>
            </a:r>
          </a:p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 algn="ctr"/>
            <a:r>
              <a:rPr lang="en-US" dirty="0" smtClean="0"/>
              <a:t>Bellwood-Antis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Experimental Design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en-US" dirty="0" smtClean="0"/>
              <a:t>Control Variables: </a:t>
            </a:r>
          </a:p>
          <a:p>
            <a:pPr lvl="1">
              <a:buNone/>
            </a:pPr>
            <a:r>
              <a:rPr lang="en-US" dirty="0" smtClean="0"/>
              <a:t>Amount of…</a:t>
            </a:r>
          </a:p>
          <a:p>
            <a:pPr lvl="1"/>
            <a:r>
              <a:rPr lang="en-US" dirty="0" smtClean="0"/>
              <a:t>Light</a:t>
            </a:r>
          </a:p>
          <a:p>
            <a:pPr lvl="1"/>
            <a:r>
              <a:rPr lang="en-US" dirty="0" smtClean="0"/>
              <a:t>Food</a:t>
            </a:r>
          </a:p>
          <a:p>
            <a:pPr lvl="1"/>
            <a:r>
              <a:rPr lang="en-US" dirty="0" smtClean="0"/>
              <a:t>Chemical</a:t>
            </a:r>
          </a:p>
          <a:p>
            <a:pPr lvl="1"/>
            <a:r>
              <a:rPr lang="en-US" dirty="0" smtClean="0"/>
              <a:t>Water</a:t>
            </a:r>
          </a:p>
          <a:p>
            <a:pPr lvl="1">
              <a:buNone/>
            </a:pPr>
            <a:r>
              <a:rPr lang="en-US" dirty="0" smtClean="0"/>
              <a:t>Others…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Size of daphnia</a:t>
            </a:r>
          </a:p>
          <a:p>
            <a:pPr lvl="1"/>
            <a:r>
              <a:rPr lang="en-US" dirty="0" smtClean="0"/>
              <a:t>Clean materials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LD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Daphnia died too close together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Daphnia Lifetime (in minutes) 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Brake </a:t>
            </a:r>
            <a:r>
              <a:rPr lang="en-US" dirty="0" smtClean="0"/>
              <a:t>Fluid</a:t>
            </a:r>
            <a:endParaRPr lang="en-US" dirty="0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838200" y="2590800"/>
          <a:ext cx="7354108" cy="3854756"/>
        </p:xfrm>
        <a:graphic>
          <a:graphicData uri="http://schemas.openxmlformats.org/presentationml/2006/ole">
            <p:oleObj spid="_x0000_s31745" name="Worksheet" r:id="rId3" imgW="2562225" imgH="134302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Averages Daphnia Lifetimes of 3 Trials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62000" y="1219200"/>
          <a:ext cx="7602538" cy="4433888"/>
        </p:xfrm>
        <a:graphic>
          <a:graphicData uri="http://schemas.openxmlformats.org/presentationml/2006/ole">
            <p:oleObj spid="_x0000_s1026" name="Worksheet" r:id="rId3" imgW="4619586" imgH="2695557" progId="Excel.Sheet.12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05400" y="6096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All numbers are in minutes.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990600" y="762000"/>
          <a:ext cx="71628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According to my data, I reject my hypothesis that Windshield Washer Fluid </a:t>
            </a:r>
            <a:r>
              <a:rPr lang="en-US" dirty="0" smtClean="0"/>
              <a:t>would be the least lethal to daphnia.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971800"/>
            <a:ext cx="8229600" cy="3008376"/>
          </a:xfrm>
        </p:spPr>
        <p:txBody>
          <a:bodyPr/>
          <a:lstStyle/>
          <a:p>
            <a:r>
              <a:rPr lang="en-US" dirty="0" smtClean="0"/>
              <a:t>I would…</a:t>
            </a:r>
          </a:p>
          <a:p>
            <a:pPr lvl="1"/>
            <a:r>
              <a:rPr lang="en-US" dirty="0" smtClean="0"/>
              <a:t>use more specific dilutions.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 different animals.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 more chemicals.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Expanding my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170176"/>
          </a:xfrm>
        </p:spPr>
        <p:txBody>
          <a:bodyPr/>
          <a:lstStyle/>
          <a:p>
            <a:r>
              <a:rPr lang="en-US" dirty="0" smtClean="0"/>
              <a:t>I could…</a:t>
            </a:r>
          </a:p>
          <a:p>
            <a:pPr lvl="1"/>
            <a:r>
              <a:rPr lang="en-US" dirty="0" smtClean="0"/>
              <a:t>test motor oil by using a larger aquatic animal.</a:t>
            </a:r>
          </a:p>
          <a:p>
            <a:pPr lvl="1"/>
            <a:r>
              <a:rPr lang="en-US" dirty="0" smtClean="0"/>
              <a:t>test to see what affect making the water more acidic or basic would have.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4572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http://ijt.sagepub.com/cgi/content/abstract/23/1/55</a:t>
            </a:r>
            <a:r>
              <a:rPr lang="en-US" dirty="0" smtClean="0"/>
              <a:t>    1/24</a:t>
            </a:r>
          </a:p>
          <a:p>
            <a:r>
              <a:rPr lang="en-US" dirty="0" smtClean="0">
                <a:hlinkClick r:id="rId3"/>
              </a:rPr>
              <a:t>http://www.aehms.org/jaeh_3_2_sherry.html</a:t>
            </a:r>
            <a:r>
              <a:rPr lang="en-US" dirty="0" smtClean="0"/>
              <a:t>      1/24</a:t>
            </a:r>
          </a:p>
          <a:p>
            <a:r>
              <a:rPr lang="en-US" dirty="0" smtClean="0">
                <a:hlinkClick r:id="rId4"/>
              </a:rPr>
              <a:t>http://www.jtbaker.com/msds/englishhtml/e5125.htm</a:t>
            </a:r>
            <a:r>
              <a:rPr lang="en-US" dirty="0" smtClean="0"/>
              <a:t>   2/8</a:t>
            </a:r>
          </a:p>
          <a:p>
            <a:r>
              <a:rPr lang="en-US" dirty="0" smtClean="0">
                <a:hlinkClick r:id="rId5"/>
              </a:rPr>
              <a:t>https://fscimage.fishersci.com/msds/89493.htm</a:t>
            </a:r>
            <a:r>
              <a:rPr lang="en-US" dirty="0" smtClean="0"/>
              <a:t>   2/8</a:t>
            </a:r>
          </a:p>
          <a:p>
            <a:r>
              <a:rPr lang="en-US" dirty="0" smtClean="0">
                <a:hlinkClick r:id="rId6"/>
              </a:rPr>
              <a:t>http://www.atsdr.cdc.gov/tfacts96.html</a:t>
            </a:r>
            <a:r>
              <a:rPr lang="en-US" dirty="0" smtClean="0"/>
              <a:t>    2/10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498080" cy="944562"/>
          </a:xfrm>
        </p:spPr>
        <p:txBody>
          <a:bodyPr/>
          <a:lstStyle/>
          <a:p>
            <a:pPr algn="ctr"/>
            <a:r>
              <a:rPr lang="en-US" dirty="0" smtClean="0"/>
              <a:t>Why I Chose this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971800"/>
            <a:ext cx="749808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Daphnia could be an indicator of what will happen when chemicals runoff of parking lots and into aquatic environments.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Earlier in the year I had learned a little about Daphnia.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0" y="1905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chose this experiment because…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33800"/>
            <a:ext cx="4267200" cy="685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000" dirty="0" smtClean="0"/>
              <a:t>Windshield Washer Fluid</a:t>
            </a:r>
          </a:p>
          <a:p>
            <a:pPr algn="ctr"/>
            <a:r>
              <a:rPr lang="en-US" sz="2000" dirty="0" smtClean="0"/>
              <a:t>Contains: Methanol (CHO3H)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4320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C0000"/>
              </a:buClr>
            </a:pPr>
            <a:r>
              <a:rPr lang="en-US" sz="2000" dirty="0" smtClean="0"/>
              <a:t>Antifreeze</a:t>
            </a:r>
          </a:p>
          <a:p>
            <a:pPr algn="ctr">
              <a:buClr>
                <a:srgbClr val="CC0000"/>
              </a:buClr>
              <a:buFont typeface="Arial" pitchFamily="34" charset="0"/>
              <a:buChar char="•"/>
            </a:pPr>
            <a:r>
              <a:rPr lang="en-US" sz="2000" dirty="0" smtClean="0"/>
              <a:t>Contains: Ethylene glycol (C2H6O2)</a:t>
            </a:r>
            <a:r>
              <a:rPr lang="en-US" sz="2400" dirty="0" smtClean="0">
                <a:solidFill>
                  <a:schemeClr val="accent1"/>
                </a:solidFill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9144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+mj-lt"/>
              </a:rPr>
              <a:t>Background Information</a:t>
            </a:r>
            <a:endParaRPr lang="en-US" sz="4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752600"/>
            <a:ext cx="502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en-US" sz="2000" dirty="0" smtClean="0"/>
              <a:t>Brake fluid</a:t>
            </a:r>
          </a:p>
          <a:p>
            <a:pPr algn="ctr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000" dirty="0" smtClean="0"/>
              <a:t>Contains: </a:t>
            </a:r>
            <a:r>
              <a:rPr lang="en-US" sz="2000" dirty="0" err="1" smtClean="0"/>
              <a:t>Diethylene</a:t>
            </a:r>
            <a:r>
              <a:rPr lang="en-US" sz="2000" dirty="0" smtClean="0"/>
              <a:t> glycol (C4O3H)</a:t>
            </a:r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1828800" y="4953000"/>
          <a:ext cx="5441430" cy="1371600"/>
        </p:xfrm>
        <a:graphic>
          <a:graphicData uri="http://schemas.openxmlformats.org/presentationml/2006/ole">
            <p:oleObj spid="_x0000_s12289" name="Worksheet" r:id="rId3" imgW="2305050" imgH="581025" progId="Excel.Sheet.12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43400" y="4495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Lethal Dose 50 in 96 hours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Windshield washer fluid </a:t>
            </a:r>
            <a:r>
              <a:rPr lang="en-US" dirty="0" smtClean="0"/>
              <a:t>be the least lethal.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I Chose Daphnia…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498080" cy="4267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In our experiment we used the variety of daphnia known as Daphnia Magnum.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Daphnia being much smaller, would be more susceptible. Because they are a food source, this could then work its way up the ecosystem.</a:t>
            </a:r>
          </a:p>
          <a:p>
            <a:endParaRPr lang="en-US" sz="2400" dirty="0" smtClean="0"/>
          </a:p>
          <a:p>
            <a:r>
              <a:rPr lang="en-US" sz="2400" dirty="0" smtClean="0"/>
              <a:t>Daphnia are an indicator species.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40ml fluid with 4 daphnia</a:t>
            </a:r>
          </a:p>
          <a:p>
            <a:r>
              <a:rPr lang="en-US" dirty="0" smtClean="0"/>
              <a:t>3 trials of each dilution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Making a dilution:</a:t>
            </a:r>
            <a:br>
              <a:rPr lang="en-US" dirty="0" smtClean="0"/>
            </a:br>
            <a:r>
              <a:rPr lang="en-US" dirty="0" smtClean="0"/>
              <a:t> Ex. 1/10 dilution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Water: 34ml</a:t>
            </a:r>
          </a:p>
          <a:p>
            <a:r>
              <a:rPr lang="en-US" dirty="0" smtClean="0"/>
              <a:t>Automotive pollutant: 4ml</a:t>
            </a:r>
          </a:p>
          <a:p>
            <a:r>
              <a:rPr lang="en-US" dirty="0" smtClean="0"/>
              <a:t>Food:2ml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Recipes For My Dilutions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239000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Dilution	Water		Food		Chemical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1/2		   18		    2		       20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1/5		   30		    2		        8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1/10		   34		    2		        4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1/20		   36		    2		        2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1/40		   37		    2		        1	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1/80		   37 ½		    2		        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Variable</a:t>
            </a:r>
          </a:p>
          <a:p>
            <a:pPr lvl="1"/>
            <a:r>
              <a:rPr lang="en-US" dirty="0" smtClean="0"/>
              <a:t>the pollutant</a:t>
            </a:r>
          </a:p>
          <a:p>
            <a:r>
              <a:rPr lang="en-US" dirty="0" smtClean="0"/>
              <a:t>Experimental Group</a:t>
            </a:r>
          </a:p>
          <a:p>
            <a:pPr lvl="1"/>
            <a:r>
              <a:rPr lang="en-US" dirty="0" smtClean="0"/>
              <a:t>Antifreeze, Brake Fluid, and Windshield Washer Fluid</a:t>
            </a:r>
          </a:p>
          <a:p>
            <a:r>
              <a:rPr lang="en-US" dirty="0" smtClean="0"/>
              <a:t>Control Group</a:t>
            </a:r>
          </a:p>
          <a:p>
            <a:pPr lvl="1"/>
            <a:r>
              <a:rPr lang="en-US" dirty="0" smtClean="0"/>
              <a:t>Spring Water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801</TotalTime>
  <Words>315</Words>
  <Application>Microsoft Office PowerPoint</Application>
  <PresentationFormat>On-screen Show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Urban</vt:lpstr>
      <vt:lpstr>Worksheet</vt:lpstr>
      <vt:lpstr>Microsoft Office Excel Worksheet</vt:lpstr>
      <vt:lpstr>Toxicity of Automotive Runoff on Daphnia.</vt:lpstr>
      <vt:lpstr>Why I Chose this Experiment</vt:lpstr>
      <vt:lpstr>Slide 3</vt:lpstr>
      <vt:lpstr>Hypothesis</vt:lpstr>
      <vt:lpstr>Why I Chose Daphnia…</vt:lpstr>
      <vt:lpstr>General Procedure</vt:lpstr>
      <vt:lpstr>Making a dilution:  Ex. 1/10 dilution</vt:lpstr>
      <vt:lpstr>Recipes For My Dilutions</vt:lpstr>
      <vt:lpstr>Experimental Design</vt:lpstr>
      <vt:lpstr>Experimental Design Contd.</vt:lpstr>
      <vt:lpstr>LD 50</vt:lpstr>
      <vt:lpstr>Daphnia Lifetime (in minutes) in Brake Fluid</vt:lpstr>
      <vt:lpstr> Averages Daphnia Lifetimes of 3 Trials</vt:lpstr>
      <vt:lpstr>Slide 14</vt:lpstr>
      <vt:lpstr>Conclusion</vt:lpstr>
      <vt:lpstr>Improvements</vt:lpstr>
      <vt:lpstr>Expanding my Project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what pH level is the mating rate of the daphnia affected?</dc:title>
  <dc:creator>Owner</dc:creator>
  <cp:lastModifiedBy>amf</cp:lastModifiedBy>
  <cp:revision>126</cp:revision>
  <dcterms:created xsi:type="dcterms:W3CDTF">2009-12-28T15:42:43Z</dcterms:created>
  <dcterms:modified xsi:type="dcterms:W3CDTF">2010-03-05T23:34:54Z</dcterms:modified>
</cp:coreProperties>
</file>